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7" r:id="rId2"/>
    <p:sldId id="267" r:id="rId3"/>
    <p:sldId id="345" r:id="rId4"/>
    <p:sldId id="312" r:id="rId5"/>
    <p:sldId id="357" r:id="rId6"/>
    <p:sldId id="360" r:id="rId7"/>
    <p:sldId id="358" r:id="rId8"/>
    <p:sldId id="359" r:id="rId9"/>
    <p:sldId id="361" r:id="rId10"/>
    <p:sldId id="311" r:id="rId11"/>
    <p:sldId id="295" r:id="rId12"/>
    <p:sldId id="305" r:id="rId13"/>
    <p:sldId id="296" r:id="rId14"/>
    <p:sldId id="322" r:id="rId15"/>
    <p:sldId id="325" r:id="rId16"/>
    <p:sldId id="332" r:id="rId17"/>
    <p:sldId id="333" r:id="rId18"/>
    <p:sldId id="334" r:id="rId19"/>
    <p:sldId id="335" r:id="rId20"/>
    <p:sldId id="336" r:id="rId21"/>
    <p:sldId id="337" r:id="rId22"/>
    <p:sldId id="339" r:id="rId23"/>
    <p:sldId id="341" r:id="rId24"/>
    <p:sldId id="346" r:id="rId25"/>
    <p:sldId id="316" r:id="rId26"/>
    <p:sldId id="350" r:id="rId27"/>
    <p:sldId id="352" r:id="rId28"/>
    <p:sldId id="347" r:id="rId29"/>
    <p:sldId id="348" r:id="rId30"/>
    <p:sldId id="349" r:id="rId31"/>
    <p:sldId id="299" r:id="rId32"/>
    <p:sldId id="289" r:id="rId3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691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11/07/2018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2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75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99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32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52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rmAutofit lnSpcReduction="10000"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Jeffrey </a:t>
            </a:r>
            <a:r>
              <a:rPr lang="en-AU" sz="3600" dirty="0" smtClean="0">
                <a:solidFill>
                  <a:schemeClr val="tx1"/>
                </a:solidFill>
              </a:rPr>
              <a:t>Hanson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</a:t>
              </a:r>
              <a:r>
                <a:rPr lang="en-AU" sz="2800" dirty="0" smtClean="0"/>
                <a:t>effrey.hanson@uqconnect.edu.au</a:t>
              </a:r>
              <a:endParaRPr lang="en-AU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prioritizr.net</a:t>
              </a:r>
              <a:endParaRPr lang="en-AU" sz="28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31621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and Penalties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2137352" y="905030"/>
            <a:ext cx="4784628" cy="1723356"/>
            <a:chOff x="2810133" y="905030"/>
            <a:chExt cx="4784628" cy="1723356"/>
          </a:xfrm>
        </p:grpSpPr>
        <p:pic>
          <p:nvPicPr>
            <p:cNvPr id="4104" name="Picture 8" descr="Image result for protected area ma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133" y="905030"/>
              <a:ext cx="3066988" cy="172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121" y="907887"/>
              <a:ext cx="1717640" cy="171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5533" y="2624939"/>
            <a:ext cx="8568267" cy="2402891"/>
            <a:chOff x="245533" y="2624939"/>
            <a:chExt cx="8568267" cy="2402891"/>
          </a:xfrm>
        </p:grpSpPr>
        <p:pic>
          <p:nvPicPr>
            <p:cNvPr id="4100" name="Picture 4" descr="Image result for fishing map intensit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7" t="2703" r="2773" b="11003"/>
            <a:stretch/>
          </p:blipFill>
          <p:spPr bwMode="auto">
            <a:xfrm>
              <a:off x="245533" y="2626227"/>
              <a:ext cx="2321060" cy="239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landscape resistan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3" y="2624939"/>
              <a:ext cx="2560457" cy="240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66592" y="2624939"/>
              <a:ext cx="3720215" cy="2381882"/>
              <a:chOff x="1843944" y="1333500"/>
              <a:chExt cx="5456111" cy="3493296"/>
            </a:xfrm>
          </p:grpSpPr>
          <p:pic>
            <p:nvPicPr>
              <p:cNvPr id="11" name="Picture 12" descr="Map showing BLM=0 results in a fragmented solution, BLM=1 results in a spatially compact solution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944" y="1333500"/>
                <a:ext cx="5456111" cy="349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958400" y="1425600"/>
                <a:ext cx="1137600" cy="640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Protect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3029" y="1310400"/>
            <a:ext cx="59980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5400" dirty="0" smtClean="0"/>
              <a:t>Design your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5400" dirty="0"/>
              <a:t>S</a:t>
            </a:r>
            <a:r>
              <a:rPr lang="en-AU" sz="5400" dirty="0" smtClean="0"/>
              <a:t>olve it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add_boundary_penalties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52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7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157975"/>
            <a:ext cx="9144000" cy="10428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4423277" y="855986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</a:t>
            </a:r>
            <a:r>
              <a:rPr lang="en-AU" sz="2800" dirty="0" smtClean="0"/>
              <a:t>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 smtClean="0"/>
              <a:t>Arcese</a:t>
            </a:r>
            <a:endParaRPr lang="en-AU" sz="2800" dirty="0" smtClean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</a:t>
            </a:r>
            <a:r>
              <a:rPr lang="en-AU" sz="2800" dirty="0" smtClean="0"/>
              <a:t>Possingham</a:t>
            </a:r>
          </a:p>
          <a:p>
            <a:endParaRPr lang="en-AU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Marie Dade</a:t>
            </a:r>
            <a:endParaRPr lang="en-AU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777" y="824652"/>
            <a:ext cx="39452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Richard Schuster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Watts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10244" name="Picture 4" descr="https://carleton.ca/biology/wp-content/uploads/schuster-200x2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099" y="840821"/>
            <a:ext cx="707130" cy="7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76" y="165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82" y="243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76" y="325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676" y="1548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084" y="674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904" y="2336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ie Dad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702" y="3133014"/>
            <a:ext cx="706311" cy="94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university of queenslan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4339784"/>
            <a:ext cx="2450825" cy="6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eed uq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2" y="4160523"/>
            <a:ext cx="2827948" cy="98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61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6085620" y="1338215"/>
            <a:ext cx="2921580" cy="3248186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1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163201" y="1338213"/>
            <a:ext cx="2851200" cy="330559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0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6083138" y="1338214"/>
            <a:ext cx="3009858" cy="29313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3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49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add_max_features_objective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(budget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6420362" y="1338215"/>
            <a:ext cx="2682591" cy="27081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9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roblem(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zones(z1, 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"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roblem(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feats, "cost")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/>
              <a:t>Single zone</a:t>
            </a:r>
          </a:p>
          <a:p>
            <a:pPr algn="ctr"/>
            <a:r>
              <a:rPr lang="en-AU" sz="4000" dirty="0" smtClean="0"/>
              <a:t>problem</a:t>
            </a:r>
            <a:endParaRPr lang="en-AU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/>
              <a:t>Multi-zone</a:t>
            </a:r>
          </a:p>
          <a:p>
            <a:pPr algn="ctr"/>
            <a:r>
              <a:rPr lang="en-AU" sz="4000" dirty="0" smtClean="0"/>
              <a:t>problem</a:t>
            </a:r>
            <a:endParaRPr lang="en-AU" sz="4000" dirty="0"/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690" y="4478400"/>
            <a:ext cx="8157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1.5 million planning units + 22,644 species: 76 minutes</a:t>
            </a:r>
            <a:endParaRPr lang="en-AU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/>
          <a:lstStyle/>
          <a:p>
            <a:r>
              <a:rPr lang="en-AU" dirty="0" smtClean="0"/>
              <a:t>Solve it fast!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Case-study: Ecosystem services</a:t>
            </a:r>
            <a:endParaRPr lang="en-AU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27785" y="1180800"/>
            <a:ext cx="4123025" cy="3838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 smtClean="0"/>
              <a:t>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Carbon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Cultural services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Nature interactions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Social interactions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Relaxation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Exercise</a:t>
            </a:r>
          </a:p>
          <a:p>
            <a:pPr marL="914400" lvl="1" indent="-514350">
              <a:buFont typeface="+mj-lt"/>
              <a:buAutoNum type="arabicPeriod"/>
            </a:pPr>
            <a:endParaRPr lang="en-AU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410" y="1506314"/>
            <a:ext cx="4697140" cy="323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Case-study: Ecosystem services</a:t>
            </a:r>
            <a:endParaRPr lang="en-AU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27785" y="1180800"/>
            <a:ext cx="4123025" cy="38383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u="sng" dirty="0" smtClean="0"/>
              <a:t>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Carbon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Cultural services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Nature interactions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Social interactions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Relaxation </a:t>
            </a:r>
          </a:p>
          <a:p>
            <a:pPr marL="914400" lvl="1" indent="-514350">
              <a:buFont typeface="Arial" panose="020B0604020202020204" pitchFamily="34" charset="0"/>
              <a:buChar char="•"/>
            </a:pPr>
            <a:r>
              <a:rPr lang="en-AU" dirty="0" smtClean="0"/>
              <a:t>Exercise</a:t>
            </a:r>
          </a:p>
          <a:p>
            <a:pPr marL="914400" lvl="1" indent="-514350">
              <a:buFont typeface="+mj-lt"/>
              <a:buAutoNum type="arabicPeriod"/>
            </a:pPr>
            <a:endParaRPr lang="en-AU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54010" y="1180800"/>
            <a:ext cx="5703015" cy="375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u="sng" dirty="0" smtClean="0"/>
              <a:t>Actions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Replace grass with trees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Replace trees with grass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Add children’s playground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Add footpath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Add toilet block, BBQ, seating, shade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Do nothing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Combination: 2 + 3+ 4 + 5</a:t>
            </a:r>
          </a:p>
          <a:p>
            <a:pPr marL="514350" indent="-514350">
              <a:buFont typeface="+mj-lt"/>
              <a:buAutoNum type="arabicPeriod"/>
            </a:pPr>
            <a:r>
              <a:rPr lang="en-AU" sz="2000" dirty="0" smtClean="0"/>
              <a:t>Combination: 1 + 3+ 4 + 5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60978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Case-study: Ecosystem services</a:t>
            </a:r>
            <a:endParaRPr lang="en-AU" dirty="0"/>
          </a:p>
        </p:txBody>
      </p:sp>
      <p:sp>
        <p:nvSpPr>
          <p:cNvPr id="20" name="TextBox 19"/>
          <p:cNvSpPr txBox="1"/>
          <p:nvPr/>
        </p:nvSpPr>
        <p:spPr>
          <a:xfrm>
            <a:off x="-3706" y="1200231"/>
            <a:ext cx="2757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006100"/>
                </a:solidFill>
              </a:rPr>
              <a:t>Carbon storage</a:t>
            </a:r>
            <a:endParaRPr lang="en-AU" b="1" dirty="0">
              <a:solidFill>
                <a:srgbClr val="006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34443" y="1208700"/>
            <a:ext cx="297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rgbClr val="FF0000"/>
                </a:solidFill>
              </a:rPr>
              <a:t>Cultural services</a:t>
            </a:r>
            <a:endParaRPr lang="en-A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0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Case-study: Ecosystem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" y="1280359"/>
            <a:ext cx="4147200" cy="3694841"/>
          </a:xfrm>
        </p:spPr>
        <p:txBody>
          <a:bodyPr>
            <a:normAutofit lnSpcReduction="10000"/>
          </a:bodyPr>
          <a:lstStyle/>
          <a:p>
            <a:r>
              <a:rPr lang="en-AU" sz="2800" dirty="0" smtClean="0"/>
              <a:t>+5% carbon storage</a:t>
            </a:r>
          </a:p>
          <a:p>
            <a:r>
              <a:rPr lang="en-AU" sz="2800" dirty="0" smtClean="0"/>
              <a:t>+88 % cultural services</a:t>
            </a:r>
          </a:p>
          <a:p>
            <a:r>
              <a:rPr lang="en-AU" sz="2800" dirty="0">
                <a:solidFill>
                  <a:srgbClr val="006100"/>
                </a:solidFill>
              </a:rPr>
              <a:t>Replace grass with </a:t>
            </a:r>
            <a:r>
              <a:rPr lang="en-AU" sz="2800" dirty="0" smtClean="0">
                <a:solidFill>
                  <a:srgbClr val="006100"/>
                </a:solidFill>
              </a:rPr>
              <a:t>trees</a:t>
            </a:r>
          </a:p>
          <a:p>
            <a:r>
              <a:rPr lang="en-AU" sz="2800" dirty="0">
                <a:solidFill>
                  <a:srgbClr val="FE6D02"/>
                </a:solidFill>
              </a:rPr>
              <a:t>Replace grass with </a:t>
            </a:r>
            <a:r>
              <a:rPr lang="en-AU" sz="2800" dirty="0" smtClean="0">
                <a:solidFill>
                  <a:srgbClr val="FE6D02"/>
                </a:solidFill>
              </a:rPr>
              <a:t>trees, add </a:t>
            </a:r>
            <a:r>
              <a:rPr lang="en-AU" sz="2800" dirty="0">
                <a:solidFill>
                  <a:srgbClr val="FE6D02"/>
                </a:solidFill>
              </a:rPr>
              <a:t>children’s </a:t>
            </a:r>
            <a:r>
              <a:rPr lang="en-AU" sz="2800" dirty="0" smtClean="0">
                <a:solidFill>
                  <a:srgbClr val="FE6D02"/>
                </a:solidFill>
              </a:rPr>
              <a:t>playgrounds, footpath</a:t>
            </a:r>
            <a:r>
              <a:rPr lang="en-AU" sz="2800" dirty="0">
                <a:solidFill>
                  <a:srgbClr val="FE6D02"/>
                </a:solidFill>
              </a:rPr>
              <a:t>, toilet block, BBQ, seating, shade</a:t>
            </a:r>
          </a:p>
          <a:p>
            <a:endParaRPr lang="en-AU" sz="2800" dirty="0"/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1835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105633" y="640590"/>
            <a:ext cx="92496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$we</a:t>
            </a: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$manage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$areas 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$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$conservation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94469"/>
            <a:ext cx="8229600" cy="857250"/>
          </a:xfrm>
        </p:spPr>
        <p:txBody>
          <a:bodyPr/>
          <a:lstStyle/>
          <a:p>
            <a:r>
              <a:rPr lang="en-AU" dirty="0"/>
              <a:t>Case-study: Ecosystem services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80287" y="4656959"/>
            <a:ext cx="2554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Cultural services increase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8407273" y="4698136"/>
            <a:ext cx="346311" cy="286429"/>
          </a:xfrm>
          <a:prstGeom prst="rect">
            <a:avLst/>
          </a:prstGeom>
          <a:solidFill>
            <a:srgbClr val="FD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6" name="Group 15"/>
          <p:cNvGrpSpPr/>
          <p:nvPr/>
        </p:nvGrpSpPr>
        <p:grpSpPr>
          <a:xfrm>
            <a:off x="3969773" y="4656959"/>
            <a:ext cx="1654097" cy="369332"/>
            <a:chOff x="501804" y="4642410"/>
            <a:chExt cx="1654097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501804" y="4642410"/>
              <a:ext cx="1289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No increase</a:t>
              </a:r>
              <a:endParaRPr lang="en-AU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09590" y="4683587"/>
              <a:ext cx="346311" cy="2864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35260" y="4634657"/>
            <a:ext cx="2443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Carbon storage increase</a:t>
            </a:r>
            <a:endParaRPr lang="en-AU" dirty="0"/>
          </a:p>
        </p:txBody>
      </p:sp>
      <p:sp>
        <p:nvSpPr>
          <p:cNvPr id="21" name="Rectangle 20"/>
          <p:cNvSpPr/>
          <p:nvPr/>
        </p:nvSpPr>
        <p:spPr>
          <a:xfrm>
            <a:off x="2935861" y="4698136"/>
            <a:ext cx="346311" cy="286429"/>
          </a:xfrm>
          <a:prstGeom prst="rect">
            <a:avLst/>
          </a:prstGeom>
          <a:solidFill>
            <a:srgbClr val="34A8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1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446"/>
            <a:ext cx="8229600" cy="857250"/>
          </a:xfrm>
        </p:spPr>
        <p:txBody>
          <a:bodyPr/>
          <a:lstStyle/>
          <a:p>
            <a:r>
              <a:rPr lang="en-AU" dirty="0" smtClean="0"/>
              <a:t>Future work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0533"/>
            <a:ext cx="8229600" cy="4065867"/>
          </a:xfrm>
        </p:spPr>
        <p:txBody>
          <a:bodyPr>
            <a:normAutofit/>
          </a:bodyPr>
          <a:lstStyle/>
          <a:p>
            <a:endParaRPr lang="en-AU" dirty="0" smtClean="0"/>
          </a:p>
          <a:p>
            <a:r>
              <a:rPr lang="en-AU" dirty="0" smtClean="0"/>
              <a:t>Point-and-click interface (</a:t>
            </a:r>
            <a:r>
              <a:rPr lang="en-AU" i="1" dirty="0" err="1" smtClean="0"/>
              <a:t>prioritizrshiny</a:t>
            </a:r>
            <a:r>
              <a:rPr lang="en-AU" dirty="0" smtClean="0"/>
              <a:t>)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Enhance support for open source solvers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More objectives, constraints, and penalties!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78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55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30226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4105" y="2016001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p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0812" y="648850"/>
            <a:ext cx="5852542" cy="600962"/>
            <a:chOff x="162258" y="2132856"/>
            <a:chExt cx="5852542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939044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812" y="1332426"/>
            <a:ext cx="5670249" cy="600962"/>
            <a:chOff x="162258" y="2132856"/>
            <a:chExt cx="5670249" cy="801283"/>
          </a:xfrm>
        </p:grpSpPr>
        <p:pic>
          <p:nvPicPr>
            <p:cNvPr id="13" name="Picture 12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075756" y="2236512"/>
              <a:ext cx="4756751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/teaching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/>
          <p:cNvGrpSpPr/>
          <p:nvPr/>
        </p:nvGrpSpPr>
        <p:grpSpPr>
          <a:xfrm>
            <a:off x="2381853" y="822150"/>
            <a:ext cx="4380294" cy="3499200"/>
            <a:chOff x="4209306" y="1245600"/>
            <a:chExt cx="4380294" cy="3499200"/>
          </a:xfrm>
        </p:grpSpPr>
        <p:sp>
          <p:nvSpPr>
            <p:cNvPr id="4" name="Rectangle 3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62077" y="1522519"/>
              <a:ext cx="1204677" cy="1011929"/>
              <a:chOff x="6919200" y="1675539"/>
              <a:chExt cx="1204677" cy="1011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19200" y="1675539"/>
                <a:ext cx="1204677" cy="101192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72" y="1741422"/>
                <a:ext cx="470109" cy="47010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169" y="1997442"/>
                <a:ext cx="512315" cy="51231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26942" y="1508740"/>
              <a:ext cx="1037330" cy="871357"/>
              <a:chOff x="4951604" y="1540799"/>
              <a:chExt cx="1037330" cy="8713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1604" y="1540799"/>
                <a:ext cx="1037330" cy="87135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6532" y="1600083"/>
                <a:ext cx="449100" cy="44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19526" y="1904275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08749" y="3653556"/>
              <a:ext cx="1098619" cy="935114"/>
              <a:chOff x="4996800" y="3060000"/>
              <a:chExt cx="1098619" cy="9351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996800" y="3060000"/>
                <a:ext cx="1098619" cy="93511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94" y="3221619"/>
                <a:ext cx="685350" cy="6853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048" name="Group 204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2049" name="Title 20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1" name="Group 30"/>
          <p:cNvGrpSpPr/>
          <p:nvPr/>
        </p:nvGrpSpPr>
        <p:grpSpPr>
          <a:xfrm>
            <a:off x="7162077" y="1522519"/>
            <a:ext cx="1204677" cy="1011929"/>
            <a:chOff x="6919200" y="1675539"/>
            <a:chExt cx="1204677" cy="1011929"/>
          </a:xfrm>
        </p:grpSpPr>
        <p:sp>
          <p:nvSpPr>
            <p:cNvPr id="11" name="Oval 10"/>
            <p:cNvSpPr/>
            <p:nvPr/>
          </p:nvSpPr>
          <p:spPr>
            <a:xfrm>
              <a:off x="6919200" y="1675539"/>
              <a:ext cx="1204677" cy="101192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272" y="1741422"/>
              <a:ext cx="470109" cy="4701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169" y="1997442"/>
              <a:ext cx="512315" cy="51231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82229" y="1125670"/>
            <a:ext cx="3461589" cy="3452913"/>
            <a:chOff x="482229" y="1125670"/>
            <a:chExt cx="3461589" cy="3452913"/>
          </a:xfrm>
        </p:grpSpPr>
        <p:pic>
          <p:nvPicPr>
            <p:cNvPr id="34" name="Picture 6" descr="Image result for sack of mone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56" y="1125670"/>
              <a:ext cx="2259057" cy="225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82229" y="3378254"/>
              <a:ext cx="34615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Maximize benefit</a:t>
              </a:r>
            </a:p>
            <a:p>
              <a:r>
                <a:rPr lang="en-AU" sz="3600" dirty="0"/>
                <a:t>s</a:t>
              </a:r>
              <a:r>
                <a:rPr lang="en-AU" sz="3600" dirty="0" smtClean="0"/>
                <a:t>ubject to budget</a:t>
              </a:r>
              <a:endParaRPr lang="en-AU" sz="36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20" name="Oval 19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82229" y="1125670"/>
            <a:ext cx="3461589" cy="3452913"/>
            <a:chOff x="482229" y="1125670"/>
            <a:chExt cx="3461589" cy="3452913"/>
          </a:xfrm>
        </p:grpSpPr>
        <p:pic>
          <p:nvPicPr>
            <p:cNvPr id="34" name="Picture 6" descr="Image result for sack of mone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56" y="1125670"/>
              <a:ext cx="2259057" cy="225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82229" y="3378254"/>
              <a:ext cx="34615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Maximize benefit</a:t>
              </a:r>
            </a:p>
            <a:p>
              <a:r>
                <a:rPr lang="en-AU" sz="3600" dirty="0"/>
                <a:t>s</a:t>
              </a:r>
              <a:r>
                <a:rPr lang="en-AU" sz="3600" dirty="0" smtClean="0"/>
                <a:t>ubject to budget</a:t>
              </a:r>
              <a:endParaRPr lang="en-AU" sz="3600" dirty="0"/>
            </a:p>
          </p:txBody>
        </p:sp>
      </p:grp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  <a:ln w="76200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079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31" name="Group 30"/>
          <p:cNvGrpSpPr/>
          <p:nvPr/>
        </p:nvGrpSpPr>
        <p:grpSpPr>
          <a:xfrm>
            <a:off x="7162077" y="1522519"/>
            <a:ext cx="1204677" cy="1011929"/>
            <a:chOff x="6919200" y="1675539"/>
            <a:chExt cx="1204677" cy="1011929"/>
          </a:xfrm>
        </p:grpSpPr>
        <p:sp>
          <p:nvSpPr>
            <p:cNvPr id="11" name="Oval 10"/>
            <p:cNvSpPr/>
            <p:nvPr/>
          </p:nvSpPr>
          <p:spPr>
            <a:xfrm>
              <a:off x="6919200" y="1675539"/>
              <a:ext cx="1204677" cy="101192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1272" y="1741422"/>
              <a:ext cx="470109" cy="4701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169" y="1997442"/>
              <a:ext cx="512315" cy="512315"/>
            </a:xfrm>
            <a:prstGeom prst="rect">
              <a:avLst/>
            </a:prstGeom>
          </p:spPr>
        </p:pic>
      </p:grpSp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482229" y="1125670"/>
            <a:ext cx="3461589" cy="3452913"/>
            <a:chOff x="482229" y="1125670"/>
            <a:chExt cx="3461589" cy="3452913"/>
          </a:xfrm>
        </p:grpSpPr>
        <p:pic>
          <p:nvPicPr>
            <p:cNvPr id="34" name="Picture 6" descr="Image result for sack of money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856" y="1125670"/>
              <a:ext cx="2259057" cy="225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82229" y="3378254"/>
              <a:ext cx="346158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Maximize benefit</a:t>
              </a:r>
            </a:p>
            <a:p>
              <a:r>
                <a:rPr lang="en-AU" sz="3600" dirty="0"/>
                <a:t>s</a:t>
              </a:r>
              <a:r>
                <a:rPr lang="en-AU" sz="3600" dirty="0" smtClean="0"/>
                <a:t>ubject to budget</a:t>
              </a:r>
              <a:endParaRPr lang="en-AU" sz="36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3" name="Oval 42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9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13098" y="1092518"/>
            <a:ext cx="3470502" cy="3526908"/>
            <a:chOff x="774255" y="966492"/>
            <a:chExt cx="3470502" cy="3526908"/>
          </a:xfrm>
        </p:grpSpPr>
        <p:pic>
          <p:nvPicPr>
            <p:cNvPr id="43" name="Picture 8" descr="Image result for cut cost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414" y="966492"/>
              <a:ext cx="2496185" cy="249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74255" y="3293071"/>
              <a:ext cx="347050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 smtClean="0"/>
                <a:t>Minimize cost</a:t>
              </a:r>
            </a:p>
            <a:p>
              <a:pPr algn="ctr"/>
              <a:r>
                <a:rPr lang="en-AU" sz="3600" dirty="0" smtClean="0"/>
                <a:t>subject to targets</a:t>
              </a:r>
              <a:endParaRPr lang="en-AU" sz="3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1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13098" y="1092518"/>
            <a:ext cx="3470502" cy="3526908"/>
            <a:chOff x="774255" y="966492"/>
            <a:chExt cx="3470502" cy="3526908"/>
          </a:xfrm>
        </p:grpSpPr>
        <p:pic>
          <p:nvPicPr>
            <p:cNvPr id="43" name="Picture 8" descr="Image result for cut cost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414" y="966492"/>
              <a:ext cx="2496185" cy="249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74255" y="3293071"/>
              <a:ext cx="347050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3600" dirty="0" smtClean="0"/>
                <a:t>Minimize cost</a:t>
              </a:r>
            </a:p>
            <a:p>
              <a:pPr algn="ctr"/>
              <a:r>
                <a:rPr lang="en-AU" sz="3600" dirty="0" smtClean="0"/>
                <a:t>subject to targets</a:t>
              </a:r>
              <a:endParaRPr lang="en-AU" sz="36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8937</TotalTime>
  <Words>669</Words>
  <Application>Microsoft Office PowerPoint</Application>
  <PresentationFormat>On-screen Show (16:9)</PresentationFormat>
  <Paragraphs>216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Courier New</vt:lpstr>
      <vt:lpstr>Verdana</vt:lpstr>
      <vt:lpstr>Office Theme</vt:lpstr>
      <vt:lpstr>prioritizr Systematic conservation planning in R R</vt:lpstr>
      <vt:lpstr>Acknowledgements</vt:lpstr>
      <vt:lpstr>PowerPoint Presentation</vt:lpstr>
      <vt:lpstr>PowerPoint Presentation</vt:lpstr>
      <vt:lpstr>Objective</vt:lpstr>
      <vt:lpstr>Objective</vt:lpstr>
      <vt:lpstr>Objective</vt:lpstr>
      <vt:lpstr>Objective</vt:lpstr>
      <vt:lpstr>Objective</vt:lpstr>
      <vt:lpstr>PowerPoint Presentation</vt:lpstr>
      <vt:lpstr>Decision type</vt:lpstr>
      <vt:lpstr>Solver</vt:lpstr>
      <vt:lpstr>prioritizr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Solve it fast!</vt:lpstr>
      <vt:lpstr>Case-study: Ecosystem services</vt:lpstr>
      <vt:lpstr>Case-study: Ecosystem services</vt:lpstr>
      <vt:lpstr>Case-study: Ecosystem services</vt:lpstr>
      <vt:lpstr>Case-study: Ecosystem services</vt:lpstr>
      <vt:lpstr>Case-study: Ecosystem services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673</cp:revision>
  <dcterms:created xsi:type="dcterms:W3CDTF">2006-08-16T00:00:00Z</dcterms:created>
  <dcterms:modified xsi:type="dcterms:W3CDTF">2018-07-11T02:13:18Z</dcterms:modified>
</cp:coreProperties>
</file>